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80" r:id="rId4"/>
    <p:sldId id="258" r:id="rId5"/>
    <p:sldId id="259" r:id="rId6"/>
    <p:sldId id="261" r:id="rId7"/>
    <p:sldId id="260" r:id="rId8"/>
    <p:sldId id="262" r:id="rId9"/>
    <p:sldId id="264" r:id="rId10"/>
    <p:sldId id="265" r:id="rId11"/>
    <p:sldId id="266" r:id="rId12"/>
    <p:sldId id="267" r:id="rId13"/>
    <p:sldId id="268" r:id="rId14"/>
    <p:sldId id="271" r:id="rId15"/>
    <p:sldId id="270" r:id="rId16"/>
    <p:sldId id="276" r:id="rId17"/>
    <p:sldId id="278" r:id="rId18"/>
    <p:sldId id="277" r:id="rId19"/>
    <p:sldId id="272" r:id="rId20"/>
    <p:sldId id="279" r:id="rId21"/>
    <p:sldId id="273" r:id="rId22"/>
    <p:sldId id="274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3BD81-BF83-4A35-8079-D1FEEEB111E1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67F40-59E2-42B8-8F3F-240818983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24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67F40-59E2-42B8-8F3F-2408189839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0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54C647F-2A66-406C-8E49-494AEAC9DED1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769FCA4-CB6A-4EC0-AE68-0AB3D346E9D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330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C647F-2A66-406C-8E49-494AEAC9DED1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FCA4-CB6A-4EC0-AE68-0AB3D346E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79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C647F-2A66-406C-8E49-494AEAC9DED1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FCA4-CB6A-4EC0-AE68-0AB3D346E9D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208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C647F-2A66-406C-8E49-494AEAC9DED1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FCA4-CB6A-4EC0-AE68-0AB3D346E9D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137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C647F-2A66-406C-8E49-494AEAC9DED1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FCA4-CB6A-4EC0-AE68-0AB3D346E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48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C647F-2A66-406C-8E49-494AEAC9DED1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FCA4-CB6A-4EC0-AE68-0AB3D346E9D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481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C647F-2A66-406C-8E49-494AEAC9DED1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FCA4-CB6A-4EC0-AE68-0AB3D346E9D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010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C647F-2A66-406C-8E49-494AEAC9DED1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FCA4-CB6A-4EC0-AE68-0AB3D346E9D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367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C647F-2A66-406C-8E49-494AEAC9DED1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FCA4-CB6A-4EC0-AE68-0AB3D346E9D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582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C647F-2A66-406C-8E49-494AEAC9DED1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FCA4-CB6A-4EC0-AE68-0AB3D346E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75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C647F-2A66-406C-8E49-494AEAC9DED1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FCA4-CB6A-4EC0-AE68-0AB3D346E9D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99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C647F-2A66-406C-8E49-494AEAC9DED1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FCA4-CB6A-4EC0-AE68-0AB3D346E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61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C647F-2A66-406C-8E49-494AEAC9DED1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FCA4-CB6A-4EC0-AE68-0AB3D346E9D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65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C647F-2A66-406C-8E49-494AEAC9DED1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FCA4-CB6A-4EC0-AE68-0AB3D346E9D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511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C647F-2A66-406C-8E49-494AEAC9DED1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FCA4-CB6A-4EC0-AE68-0AB3D346E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7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C647F-2A66-406C-8E49-494AEAC9DED1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FCA4-CB6A-4EC0-AE68-0AB3D346E9D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863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C647F-2A66-406C-8E49-494AEAC9DED1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FCA4-CB6A-4EC0-AE68-0AB3D346E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7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4C647F-2A66-406C-8E49-494AEAC9DED1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69FCA4-CB6A-4EC0-AE68-0AB3D346E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38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1588" y="628650"/>
            <a:ext cx="9396412" cy="462915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3600" dirty="0" smtClean="0"/>
              <a:t>Disorders of </a:t>
            </a:r>
            <a:r>
              <a:rPr lang="en-US" sz="3600" dirty="0" err="1" smtClean="0"/>
              <a:t>Pancrease</a:t>
            </a:r>
            <a:r>
              <a:rPr lang="en-US" sz="3600" dirty="0" smtClean="0"/>
              <a:t> and Gallbladder</a:t>
            </a:r>
          </a:p>
          <a:p>
            <a:r>
              <a:rPr lang="en-US" sz="3600" dirty="0" smtClean="0"/>
              <a:t>By</a:t>
            </a:r>
          </a:p>
          <a:p>
            <a:r>
              <a:rPr lang="en-US" sz="3600" dirty="0" err="1" smtClean="0"/>
              <a:t>Prof.D.Methaq</a:t>
            </a:r>
            <a:r>
              <a:rPr lang="en-US" sz="3600" dirty="0" smtClean="0"/>
              <a:t> A.Abdalsamad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8958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14363"/>
            <a:ext cx="1072515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2800" b="1" dirty="0" smtClean="0"/>
              <a:t>Disorder of Gallbladder  </a:t>
            </a:r>
          </a:p>
          <a:p>
            <a:pPr marL="0" indent="0">
              <a:buNone/>
            </a:pPr>
            <a:r>
              <a:rPr lang="en-US" sz="2400" b="1" dirty="0" smtClean="0"/>
              <a:t>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Cholecystitis:</a:t>
            </a:r>
          </a:p>
          <a:p>
            <a:pPr marL="0" indent="0">
              <a:buNone/>
            </a:pPr>
            <a:r>
              <a:rPr lang="en-US" sz="2400" dirty="0" smtClean="0"/>
              <a:t>This may be acute, chronic, or acute superimposed on chronic, and almost always occurs in association with gallstones. Its epidemiologic distribution closely parallels that of gall stones.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687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034" y="2557463"/>
            <a:ext cx="4455932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1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1879" y="905367"/>
            <a:ext cx="6203760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8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75" y="657225"/>
            <a:ext cx="10639425" cy="5519738"/>
          </a:xfrm>
        </p:spPr>
        <p:txBody>
          <a:bodyPr>
            <a:normAutofit/>
          </a:bodyPr>
          <a:lstStyle/>
          <a:p>
            <a:r>
              <a:rPr lang="en-US" dirty="0" smtClean="0"/>
              <a:t>Chronic </a:t>
            </a:r>
            <a:r>
              <a:rPr lang="en-US" dirty="0" err="1" smtClean="0"/>
              <a:t>cholecystitis</a:t>
            </a:r>
            <a:endParaRPr lang="en-US" dirty="0" smtClean="0"/>
          </a:p>
          <a:p>
            <a:r>
              <a:rPr lang="en-US" dirty="0" err="1" smtClean="0"/>
              <a:t>Definition:</a:t>
            </a:r>
            <a:r>
              <a:rPr lang="en-US" dirty="0" err="1" smtClean="0"/>
              <a:t>chronic</a:t>
            </a:r>
            <a:r>
              <a:rPr lang="en-US" dirty="0" smtClean="0"/>
              <a:t> inflammation of the gallbladder </a:t>
            </a:r>
            <a:r>
              <a:rPr lang="en-US" dirty="0" smtClean="0"/>
              <a:t>may be the sequel to repeated bouts of acute Cholecystitis, it is almost always associated with  gallstones  .</a:t>
            </a:r>
          </a:p>
          <a:p>
            <a:endParaRPr lang="en-US" dirty="0" smtClean="0"/>
          </a:p>
          <a:p>
            <a:r>
              <a:rPr lang="en-US" dirty="0" smtClean="0"/>
              <a:t>Microscopically:</a:t>
            </a:r>
          </a:p>
          <a:p>
            <a:r>
              <a:rPr lang="en-US" dirty="0" smtClean="0"/>
              <a:t>Chronic inflammation</a:t>
            </a:r>
          </a:p>
          <a:p>
            <a:endParaRPr lang="en-US" dirty="0" smtClean="0"/>
          </a:p>
          <a:p>
            <a:r>
              <a:rPr lang="en-US" dirty="0" smtClean="0"/>
              <a:t>Complication:</a:t>
            </a:r>
          </a:p>
          <a:p>
            <a:r>
              <a:rPr lang="en-US" dirty="0" smtClean="0"/>
              <a:t>Calcification of the gall bladder (porcelain gall bladder)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33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788" y="771525"/>
            <a:ext cx="10768012" cy="5405438"/>
          </a:xfrm>
        </p:spPr>
        <p:txBody>
          <a:bodyPr/>
          <a:lstStyle/>
          <a:p>
            <a:r>
              <a:rPr lang="en-US" dirty="0" smtClean="0"/>
              <a:t>Macroscopically, the gallbladder may be normal in size or appear distended, with a normal or thickened wall. The example shown here has a slightly thickened wall and a hemorrhagic mucosa.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904" y="1962931"/>
            <a:ext cx="5371042" cy="393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4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57263" y="685800"/>
            <a:ext cx="10951253" cy="5775126"/>
          </a:xfrm>
        </p:spPr>
        <p:txBody>
          <a:bodyPr/>
          <a:lstStyle/>
          <a:p>
            <a:pPr lvl="0"/>
            <a:r>
              <a:rPr lang="en-US" sz="2200" dirty="0">
                <a:solidFill>
                  <a:prstClr val="black"/>
                </a:solidFill>
              </a:rPr>
              <a:t>Microscopically: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</a:rPr>
              <a:t>Chronic </a:t>
            </a:r>
            <a:r>
              <a:rPr lang="en-US" sz="2000" dirty="0">
                <a:solidFill>
                  <a:prstClr val="black"/>
                </a:solidFill>
              </a:rPr>
              <a:t>inflammation</a:t>
            </a:r>
          </a:p>
          <a:p>
            <a:pPr lvl="0"/>
            <a:r>
              <a:rPr lang="en-US" sz="2000" dirty="0" err="1" smtClean="0">
                <a:solidFill>
                  <a:prstClr val="black"/>
                </a:solidFill>
              </a:rPr>
              <a:t>Complication:Calcification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of the gall bladder (porcelain gall bladder)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-318" r="50729" b="2"/>
          <a:stretch/>
        </p:blipFill>
        <p:spPr>
          <a:xfrm>
            <a:off x="1752373" y="2043113"/>
            <a:ext cx="4148366" cy="32105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2372" y="5386388"/>
            <a:ext cx="9601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A :The gross specimen of gallbladder ,It was attached with sticky milky jelly-like substance (arrow). </a:t>
            </a:r>
          </a:p>
          <a:p>
            <a:pPr algn="just"/>
            <a:r>
              <a:rPr lang="en-US" dirty="0" smtClean="0"/>
              <a:t>B. the gallbladder mucosa was atrophy and attaches to  jelly-like substances ( black arrow) with deposition of calcium minerals</a:t>
            </a:r>
            <a:r>
              <a:rPr lang="en-US" dirty="0" smtClean="0"/>
              <a:t> ( red arrow)</a:t>
            </a:r>
            <a:r>
              <a:rPr lang="en-US" dirty="0" smtClean="0"/>
              <a:t> 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014788" y="2686050"/>
            <a:ext cx="457200" cy="9673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b="11280"/>
          <a:stretch/>
        </p:blipFill>
        <p:spPr>
          <a:xfrm>
            <a:off x="5900739" y="2043113"/>
            <a:ext cx="4092828" cy="301752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900739" y="4743450"/>
            <a:ext cx="628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8943975" y="2100263"/>
            <a:ext cx="657225" cy="4286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6686550" y="2157413"/>
            <a:ext cx="1028700" cy="428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11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788" y="657226"/>
            <a:ext cx="10768012" cy="5519738"/>
          </a:xfrm>
        </p:spPr>
        <p:txBody>
          <a:bodyPr>
            <a:normAutofit/>
          </a:bodyPr>
          <a:lstStyle/>
          <a:p>
            <a:pPr marL="0" lvl="0" indent="0">
              <a:buClr>
                <a:srgbClr val="83992A"/>
              </a:buClr>
              <a:buNone/>
            </a:pPr>
            <a:r>
              <a:rPr lang="en-US" b="1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Cholelithiasis</a:t>
            </a:r>
            <a:r>
              <a:rPr lang="en-US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(Gallstones</a:t>
            </a:r>
            <a:r>
              <a:rPr lang="en-US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) : </a:t>
            </a:r>
          </a:p>
          <a:p>
            <a:pPr marL="0" lvl="0" indent="0">
              <a:buClr>
                <a:srgbClr val="83992A"/>
              </a:buClr>
              <a:buNone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is the medical term that describes the presence of gallstones in the gallbladder. The gallbladder is a small, pear-shaped organ located beneath the liver that stores bile produced by the liver. When the substances in the bile crystallize and harden, stones are formed.</a:t>
            </a:r>
          </a:p>
          <a:p>
            <a:pPr marL="0" lvl="0" indent="0" algn="just">
              <a:buClr>
                <a:srgbClr val="83992A"/>
              </a:buClr>
              <a:buNone/>
            </a:pP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Gallstones 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trouble up to 20% of adult populations and are mainly of two types</a:t>
            </a:r>
          </a:p>
          <a:p>
            <a:pPr marL="0" lvl="0" indent="0" algn="just">
              <a:buClr>
                <a:srgbClr val="83992A"/>
              </a:buClr>
              <a:buNone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1. Cholesterol stones composed of crystalline cholesterol monohydrate (80%)</a:t>
            </a:r>
          </a:p>
          <a:p>
            <a:pPr marL="0" lvl="0" indent="0" algn="just">
              <a:buClr>
                <a:srgbClr val="83992A"/>
              </a:buClr>
              <a:buNone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2. Pigment stones composed predominantly of bilirubin calcium salts (20%)</a:t>
            </a:r>
          </a:p>
          <a:p>
            <a:pPr algn="just">
              <a:buFontTx/>
              <a:buChar char="-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47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657225"/>
            <a:ext cx="10868025" cy="5519738"/>
          </a:xfrm>
        </p:spPr>
        <p:txBody>
          <a:bodyPr>
            <a:normAutofit/>
          </a:bodyPr>
          <a:lstStyle/>
          <a:p>
            <a:r>
              <a:rPr lang="en-US" dirty="0" smtClean="0"/>
              <a:t>Causes</a:t>
            </a:r>
          </a:p>
          <a:p>
            <a:r>
              <a:rPr lang="en-US" dirty="0" smtClean="0"/>
              <a:t>Increased age</a:t>
            </a:r>
          </a:p>
          <a:p>
            <a:r>
              <a:rPr lang="en-US" dirty="0" smtClean="0"/>
              <a:t>Gallbladder </a:t>
            </a:r>
            <a:r>
              <a:rPr lang="en-US" dirty="0" err="1" smtClean="0"/>
              <a:t>hypomotility</a:t>
            </a:r>
            <a:r>
              <a:rPr lang="en-US" dirty="0" smtClean="0"/>
              <a:t> (i.e., bile stasis leads to precipitation of bile components; often associated with total parenteral nutrition)</a:t>
            </a:r>
          </a:p>
          <a:p>
            <a:r>
              <a:rPr lang="en-US" dirty="0" smtClean="0"/>
              <a:t>Cholesterol stones: most commonly due to hypercholesterolemia, gallbladder stasis or deficiency in bile salts / acids (normally increase solubility) or phospholipids (i.e., lecithin)</a:t>
            </a:r>
          </a:p>
          <a:p>
            <a:r>
              <a:rPr lang="en-US" dirty="0" smtClean="0"/>
              <a:t>Genetic predisposition</a:t>
            </a:r>
          </a:p>
          <a:p>
            <a:r>
              <a:rPr lang="en-US" dirty="0" smtClean="0"/>
              <a:t>Increased estrogen (i.e., female sex)</a:t>
            </a:r>
          </a:p>
        </p:txBody>
      </p:sp>
    </p:spTree>
    <p:extLst>
      <p:ext uri="{BB962C8B-B14F-4D97-AF65-F5344CB8AC3E}">
        <p14:creationId xmlns:p14="http://schemas.microsoft.com/office/powerpoint/2010/main" val="168826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557213"/>
            <a:ext cx="10868025" cy="5619750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Rapid weight loss can cause increased cholesterol secretion, altered bile composition, increased mucin production, hormone alterations and gallbladder stasis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Metabolic </a:t>
            </a:r>
            <a:r>
              <a:rPr lang="en-US" dirty="0">
                <a:solidFill>
                  <a:prstClr val="black"/>
                </a:solidFill>
              </a:rPr>
              <a:t>disorders: insulin resistance / diabetes (insulin resistance increases circulating cholesterol), </a:t>
            </a:r>
            <a:endParaRPr lang="en-US" dirty="0" smtClean="0">
              <a:solidFill>
                <a:prstClr val="black"/>
              </a:solidFill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Medications</a:t>
            </a:r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en-US" dirty="0">
                <a:solidFill>
                  <a:prstClr val="black"/>
                </a:solidFill>
              </a:rPr>
              <a:t>Exogenous female sex hormone (i.e., oral contraceptives)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09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663" y="742950"/>
            <a:ext cx="10625137" cy="5434013"/>
          </a:xfrm>
        </p:spPr>
        <p:txBody>
          <a:bodyPr/>
          <a:lstStyle/>
          <a:p>
            <a:r>
              <a:rPr lang="en-US" dirty="0" smtClean="0"/>
              <a:t>Gross description</a:t>
            </a:r>
          </a:p>
          <a:p>
            <a:r>
              <a:rPr lang="en-US" dirty="0" smtClean="0"/>
              <a:t>Gallbladders affected by </a:t>
            </a:r>
            <a:r>
              <a:rPr lang="en-US" dirty="0" err="1" smtClean="0"/>
              <a:t>cholelithiasis</a:t>
            </a:r>
            <a:r>
              <a:rPr lang="en-US" dirty="0" smtClean="0"/>
              <a:t> may appear thick walled or fibrotic and can contain 1 or multiple stones of varying size</a:t>
            </a:r>
          </a:p>
          <a:p>
            <a:r>
              <a:rPr lang="en-US" dirty="0" smtClean="0"/>
              <a:t>Gallstones may be freely luminal, impacted in the cystic duct or biliary tree or embedded within the mucosa or wall</a:t>
            </a:r>
          </a:p>
          <a:p>
            <a:r>
              <a:rPr lang="en-US" dirty="0" smtClean="0"/>
              <a:t>Number and aggregate size of the stones can vary, with the largest stones sometimes measuring several centimeters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72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771525"/>
            <a:ext cx="10567987" cy="5405437"/>
          </a:xfrm>
        </p:spPr>
        <p:txBody>
          <a:bodyPr>
            <a:normAutofit/>
          </a:bodyPr>
          <a:lstStyle/>
          <a:p>
            <a:r>
              <a:rPr lang="en-US" dirty="0"/>
              <a:t>Disorders of </a:t>
            </a:r>
            <a:r>
              <a:rPr lang="en-US" dirty="0" err="1"/>
              <a:t>Pancrease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r>
              <a:rPr lang="en-US" dirty="0" smtClean="0"/>
              <a:t>Acute hemorrhagic pancreatitis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Etiology: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.1Gall-stones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2.Alcohols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3.Hypercalcaemia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4.Drugs 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5.Infection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94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Gross lesion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7786" y="2557463"/>
            <a:ext cx="3336428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7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14375"/>
            <a:ext cx="10668000" cy="5462588"/>
          </a:xfrm>
        </p:spPr>
        <p:txBody>
          <a:bodyPr/>
          <a:lstStyle/>
          <a:p>
            <a:r>
              <a:rPr lang="en-US" dirty="0" smtClean="0"/>
              <a:t>Gallstone types include</a:t>
            </a:r>
          </a:p>
          <a:p>
            <a:r>
              <a:rPr lang="en-US" dirty="0" smtClean="0"/>
              <a:t>Cholesterol stones: round or polygonal, pale yellow to brown, with a firm, crystalline radial cut surface; when multiple, they may display faceted surfaces from close apposition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00" y="2671762"/>
            <a:ext cx="4581525" cy="318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1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800100"/>
            <a:ext cx="10567987" cy="5376863"/>
          </a:xfrm>
        </p:spPr>
        <p:txBody>
          <a:bodyPr/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Pigment </a:t>
            </a:r>
            <a:r>
              <a:rPr lang="en-US" dirty="0" err="1" smtClean="0">
                <a:solidFill>
                  <a:prstClr val="black"/>
                </a:solidFill>
              </a:rPr>
              <a:t>Gallstones:These</a:t>
            </a:r>
            <a:r>
              <a:rPr lang="en-US" dirty="0" smtClean="0">
                <a:solidFill>
                  <a:prstClr val="black"/>
                </a:solidFill>
              </a:rPr>
              <a:t> are formed due to increase bilirubin in the bile and include:</a:t>
            </a:r>
            <a:endParaRPr lang="ar-IQ" dirty="0" smtClean="0">
              <a:solidFill>
                <a:prstClr val="black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Black </a:t>
            </a:r>
            <a:r>
              <a:rPr lang="en-US" dirty="0">
                <a:solidFill>
                  <a:prstClr val="black"/>
                </a:solidFill>
              </a:rPr>
              <a:t>pigment stones: typically multiple, small, hard, shiny stones with a black external surface and a laminated internal structure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Brown pigment stones: usually soft, brown and may be single or multiple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3848"/>
          <a:stretch/>
        </p:blipFill>
        <p:spPr>
          <a:xfrm>
            <a:off x="7668919" y="3133726"/>
            <a:ext cx="3684881" cy="304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0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638" y="685799"/>
            <a:ext cx="10667999" cy="545782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PATHOPHYSIOLOGY</a:t>
            </a:r>
            <a:r>
              <a:rPr lang="ar-IQ" dirty="0" smtClean="0"/>
              <a:t>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Chemical imbalance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Decreased bile acid synthesis( dissolve lipids)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Increased cholesterol synthesis in the liver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Super saturation of bile with cholesterol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Formation of precipitates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Gall stones (</a:t>
            </a:r>
            <a:r>
              <a:rPr lang="en-US" dirty="0" err="1" smtClean="0"/>
              <a:t>Cholelithiasis</a:t>
            </a:r>
            <a:r>
              <a:rPr lang="en-US" dirty="0" smtClean="0"/>
              <a:t>)( causes injury to the wall of gallbladder)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Inflammatory changes (Cholecystitis)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5622136" y="1328738"/>
            <a:ext cx="178592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636423" y="2257424"/>
            <a:ext cx="164303" cy="3000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636423" y="2888449"/>
            <a:ext cx="192881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5668574" y="3707586"/>
            <a:ext cx="171449" cy="4429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5698336" y="4439828"/>
            <a:ext cx="171449" cy="4429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5707861" y="5225640"/>
            <a:ext cx="161924" cy="471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9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199" y="1890956"/>
            <a:ext cx="9196385" cy="3999200"/>
          </a:xfrm>
        </p:spPr>
        <p:txBody>
          <a:bodyPr/>
          <a:lstStyle/>
          <a:p>
            <a:pPr marL="0" lvl="0" indent="0">
              <a:buClr>
                <a:srgbClr val="83992A"/>
              </a:buClr>
              <a:buNone/>
            </a:pP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                    Pancreatic 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acinar cell 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injury</a:t>
            </a:r>
          </a:p>
          <a:p>
            <a:pPr marL="0" lvl="0" indent="0">
              <a:buClr>
                <a:srgbClr val="83992A"/>
              </a:buClr>
              <a:buNone/>
            </a:pP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              </a:t>
            </a:r>
          </a:p>
          <a:p>
            <a:pPr marL="0" lvl="0" indent="0">
              <a:buClr>
                <a:srgbClr val="83992A"/>
              </a:buClr>
              <a:buNone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          results 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in activation of pancreatic enzymes </a:t>
            </a:r>
            <a:endParaRPr lang="en-US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lvl="0" indent="0">
              <a:buClr>
                <a:srgbClr val="83992A"/>
              </a:buClr>
              <a:buNone/>
            </a:pPr>
            <a:endParaRPr lang="en-US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lvl="0" indent="0">
              <a:buClr>
                <a:srgbClr val="83992A"/>
              </a:buClr>
              <a:buNone/>
            </a:pP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         causes 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destruction of the pancreatic parenchyma    </a:t>
            </a:r>
            <a:endParaRPr lang="en-US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lvl="0" indent="0">
              <a:buClr>
                <a:srgbClr val="83992A"/>
              </a:buClr>
              <a:buNone/>
            </a:pP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           </a:t>
            </a:r>
          </a:p>
          <a:p>
            <a:pPr marL="0" lvl="0" indent="0">
              <a:buClr>
                <a:srgbClr val="83992A"/>
              </a:buClr>
              <a:buNone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           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Acute hemorrhagic pancreatitis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34202" y="701159"/>
            <a:ext cx="1961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83992A"/>
              </a:buClr>
            </a:pPr>
            <a:r>
              <a:rPr lang="en-US" sz="24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Pathogenesis</a:t>
            </a:r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:</a:t>
            </a:r>
            <a:endParaRPr lang="en-US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614862" y="1186758"/>
            <a:ext cx="200025" cy="680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614861" y="2383609"/>
            <a:ext cx="200025" cy="680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614860" y="3357562"/>
            <a:ext cx="200026" cy="5390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586284" y="4425258"/>
            <a:ext cx="200025" cy="680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0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5" y="900112"/>
            <a:ext cx="10696575" cy="5572125"/>
          </a:xfrm>
        </p:spPr>
        <p:txBody>
          <a:bodyPr>
            <a:normAutofit/>
          </a:bodyPr>
          <a:lstStyle/>
          <a:p>
            <a:r>
              <a:rPr lang="en-US" b="1" dirty="0" smtClean="0"/>
              <a:t>Clinical symptoms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Stabbing epigastric abdominal pain radiating to the back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Shock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Hypercalcaemia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Laboratory investigation: elevation of serum amylase and lipase</a:t>
            </a:r>
          </a:p>
        </p:txBody>
      </p:sp>
    </p:spTree>
    <p:extLst>
      <p:ext uri="{BB962C8B-B14F-4D97-AF65-F5344CB8AC3E}">
        <p14:creationId xmlns:p14="http://schemas.microsoft.com/office/powerpoint/2010/main" val="248228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8608" y="1262597"/>
            <a:ext cx="5601110" cy="42062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3425" y="1494435"/>
            <a:ext cx="4895850" cy="2240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Gross pathology:</a:t>
            </a:r>
          </a:p>
          <a:p>
            <a:pPr marL="514350" lvl="0" indent="-514350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+mj-lt"/>
              <a:buAutoNum type="arabicPeriod"/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Focal pancreatic hemorrhage and liquefaction</a:t>
            </a:r>
          </a:p>
          <a:p>
            <a:pPr marL="514350" lvl="0" indent="-514350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+mj-lt"/>
              <a:buAutoNum type="arabicPeriod"/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Chalky, white yellow fat necrosis of adjacent adipose tissue</a:t>
            </a:r>
            <a:endParaRPr lang="en-US" sz="24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68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238" y="671513"/>
            <a:ext cx="10596562" cy="5505450"/>
          </a:xfrm>
        </p:spPr>
        <p:txBody>
          <a:bodyPr>
            <a:normAutofit/>
          </a:bodyPr>
          <a:lstStyle/>
          <a:p>
            <a:r>
              <a:rPr lang="en-US" dirty="0" smtClean="0"/>
              <a:t>Microscopically: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Liquefactive </a:t>
            </a:r>
            <a:r>
              <a:rPr lang="en-US" dirty="0" smtClean="0"/>
              <a:t>necrosis of a pancreatic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n-US" dirty="0" smtClean="0"/>
              <a:t>parenchyma.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Acute inflammation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Necrosis of blood vessels </a:t>
            </a:r>
            <a:r>
              <a:rPr lang="en-US" dirty="0" smtClean="0"/>
              <a:t>causes </a:t>
            </a:r>
            <a:r>
              <a:rPr lang="en-US" dirty="0" smtClean="0"/>
              <a:t> hemorrhage</a:t>
            </a:r>
          </a:p>
          <a:p>
            <a:r>
              <a:rPr lang="en-US" dirty="0" smtClean="0"/>
              <a:t>Complication:</a:t>
            </a:r>
          </a:p>
          <a:p>
            <a:r>
              <a:rPr lang="en-US" dirty="0" smtClean="0"/>
              <a:t>Acute respiratory distress syndrome (ARDS)</a:t>
            </a:r>
          </a:p>
          <a:p>
            <a:r>
              <a:rPr lang="en-US" dirty="0" smtClean="0"/>
              <a:t>Pseudo cyst of pancreas</a:t>
            </a:r>
          </a:p>
          <a:p>
            <a:r>
              <a:rPr lang="en-US" dirty="0" smtClean="0"/>
              <a:t>Pancreatic calcification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1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879"/>
          <a:stretch/>
        </p:blipFill>
        <p:spPr>
          <a:xfrm>
            <a:off x="2395236" y="1219201"/>
            <a:ext cx="5915578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1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825" y="628650"/>
            <a:ext cx="10668000" cy="5505450"/>
          </a:xfrm>
        </p:spPr>
        <p:txBody>
          <a:bodyPr>
            <a:normAutofit/>
          </a:bodyPr>
          <a:lstStyle/>
          <a:p>
            <a:r>
              <a:rPr lang="en-US" dirty="0" smtClean="0"/>
              <a:t>Chronic pancreatitis</a:t>
            </a:r>
          </a:p>
          <a:p>
            <a:endParaRPr lang="en-US" dirty="0" smtClean="0"/>
          </a:p>
          <a:p>
            <a:r>
              <a:rPr lang="en-US" dirty="0" smtClean="0"/>
              <a:t>Definition: Chronic inflammation, atrophy and fibrosis secondary to repeated attacks of pancreatitis</a:t>
            </a:r>
          </a:p>
          <a:p>
            <a:r>
              <a:rPr lang="en-US" b="1" dirty="0" smtClean="0"/>
              <a:t>Grossly:</a:t>
            </a:r>
          </a:p>
          <a:p>
            <a:r>
              <a:rPr lang="en-US" dirty="0" smtClean="0"/>
              <a:t>Firm white fibrotic pancreas</a:t>
            </a:r>
          </a:p>
          <a:p>
            <a:r>
              <a:rPr lang="en-US" b="1" dirty="0" smtClean="0"/>
              <a:t>Microscopic: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Extensive fibrosis and parenchymal atrophy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Chronic inflammation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726" y="2188651"/>
            <a:ext cx="4495864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5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75" y="771525"/>
            <a:ext cx="10639425" cy="5405438"/>
          </a:xfrm>
        </p:spPr>
        <p:txBody>
          <a:bodyPr>
            <a:normAutofit/>
          </a:bodyPr>
          <a:lstStyle/>
          <a:p>
            <a:r>
              <a:rPr lang="en-US" dirty="0" smtClean="0"/>
              <a:t>Clinical symptoms:</a:t>
            </a:r>
          </a:p>
          <a:p>
            <a:r>
              <a:rPr lang="en-US" dirty="0" smtClean="0"/>
              <a:t>1. Abdominal pain</a:t>
            </a:r>
          </a:p>
          <a:p>
            <a:r>
              <a:rPr lang="en-US" dirty="0" smtClean="0"/>
              <a:t>2. Pancreatic insufficiency</a:t>
            </a:r>
          </a:p>
          <a:p>
            <a:r>
              <a:rPr lang="en-US" dirty="0" smtClean="0"/>
              <a:t>3. Pancreatic calcification</a:t>
            </a:r>
          </a:p>
          <a:p>
            <a:r>
              <a:rPr lang="en-US" dirty="0" smtClean="0"/>
              <a:t>4. </a:t>
            </a:r>
            <a:r>
              <a:rPr lang="en-US" dirty="0" err="1" smtClean="0"/>
              <a:t>Pseudocyst</a:t>
            </a:r>
            <a:endParaRPr lang="en-US" dirty="0" smtClean="0"/>
          </a:p>
          <a:p>
            <a:r>
              <a:rPr lang="en-US" dirty="0" smtClean="0"/>
              <a:t>5. Diabetes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25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8786</TotalTime>
  <Words>747</Words>
  <Application>Microsoft Office PowerPoint</Application>
  <PresentationFormat>Widescreen</PresentationFormat>
  <Paragraphs>111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Garamond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Gross lesion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34</cp:revision>
  <dcterms:created xsi:type="dcterms:W3CDTF">2026-02-20T04:36:05Z</dcterms:created>
  <dcterms:modified xsi:type="dcterms:W3CDTF">2026-02-26T07:02:51Z</dcterms:modified>
</cp:coreProperties>
</file>